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2f4a4818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2f4a4818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e7e419cd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be7e419cd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2f4a48183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2f4a48183_4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f2f4a48183_4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D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e7e419c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e7e419cdf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be7e419cdf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D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e7e419cd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be7e419cd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e7e419cdf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be7e419cd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e7e419cdf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09" name="Google Shape;209;g2be7e419cd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e7e419cdf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be7e419cd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e7e419cdf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be7e419cd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02" y="1426527"/>
            <a:ext cx="2918900" cy="10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2801177" y="-302625"/>
            <a:ext cx="9432300" cy="2736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7500"/>
              <a:t>SPARCLE Curation</a:t>
            </a:r>
            <a:endParaRPr sz="7500"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15600" y="2635833"/>
            <a:ext cx="11360700" cy="105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DE" sz="3100">
                <a:solidFill>
                  <a:srgbClr val="666666"/>
                </a:solidFill>
              </a:rPr>
              <a:t>predicting protein architecture names</a:t>
            </a:r>
            <a:endParaRPr sz="3100">
              <a:solidFill>
                <a:srgbClr val="666666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415600" y="3646000"/>
            <a:ext cx="11360700" cy="273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DE" sz="2988" b="1"/>
              <a:t>2024 NCBI Codeathon  - Team Gwadz-Yang</a:t>
            </a:r>
            <a:endParaRPr sz="2988"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Marc Gwadz (Team Leader), NCBI, NLM, NIH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Mingzhang Yang (Technical Lead), NCBI, NLM, NIH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Christopher Meyer (Writer), University of Chicago - Center for Translational Data Science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Franziska Ahrend, ORISE Fellow  NIDDK, NIH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Yixiang Deng, Post-doc  MIT, Harvard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DE"/>
              <a:t>Shaojun Xie, Advanced Biomedical and Computational Science, Frederick National Laboratory for Cancer Research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22"/>
          <p:cNvCxnSpPr/>
          <p:nvPr/>
        </p:nvCxnSpPr>
        <p:spPr>
          <a:xfrm>
            <a:off x="231913" y="-291548"/>
            <a:ext cx="0" cy="86139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0" name="Google Shape;280;p22"/>
          <p:cNvSpPr/>
          <p:nvPr/>
        </p:nvSpPr>
        <p:spPr>
          <a:xfrm>
            <a:off x="59691" y="5148388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50644" y="6075925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59691" y="3293314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50644" y="4220851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64729" y="2365777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64729" y="510703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2"/>
          <p:cNvSpPr/>
          <p:nvPr/>
        </p:nvSpPr>
        <p:spPr>
          <a:xfrm>
            <a:off x="55682" y="1438240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4124175" y="8665650"/>
            <a:ext cx="7143300" cy="2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Gwadz, Affiliation (Team Leader) NCBI, NLM, NIH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Mingzhang Yang, Affiliation (Technical Lead) NCBI, NLM, NIH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Christopher Meyer, University of Chicago (Writer)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Franziska Ahrend, ORISE Fellow  NIDDK, NIH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Yixiang Deng, Affiliation Post-doc  MIT, Harvard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Shaojun Xie, Advanced Biomedical and Computational Science, Frederick National Laboratory for Cancer Research, Frederick, MD, USA.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549" y="1211525"/>
            <a:ext cx="2139900" cy="21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 txBox="1"/>
          <p:nvPr/>
        </p:nvSpPr>
        <p:spPr>
          <a:xfrm>
            <a:off x="2023588" y="160775"/>
            <a:ext cx="23748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Gwadz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5005125" y="160775"/>
            <a:ext cx="27126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Lead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Mingzhang Yang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0100" y="1211525"/>
            <a:ext cx="2139900" cy="21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2"/>
          <p:cNvSpPr txBox="1"/>
          <p:nvPr/>
        </p:nvSpPr>
        <p:spPr>
          <a:xfrm>
            <a:off x="8324450" y="160775"/>
            <a:ext cx="32316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Writer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Christopher Meyer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587" y="4145287"/>
            <a:ext cx="2064824" cy="206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2"/>
          <p:cNvSpPr txBox="1"/>
          <p:nvPr/>
        </p:nvSpPr>
        <p:spPr>
          <a:xfrm>
            <a:off x="1894275" y="3551925"/>
            <a:ext cx="2712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Franziska Ahrend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9725" y="4107750"/>
            <a:ext cx="2139899" cy="21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 txBox="1"/>
          <p:nvPr/>
        </p:nvSpPr>
        <p:spPr>
          <a:xfrm>
            <a:off x="5046100" y="3551925"/>
            <a:ext cx="2712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Yixiang Deng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8583950" y="3551925"/>
            <a:ext cx="2712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Shaojun Xie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 rot="-5400000">
            <a:off x="-2131662" y="2867250"/>
            <a:ext cx="65613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6100" b="1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#team-gwadz-yang</a:t>
            </a:r>
            <a:endParaRPr sz="6100" b="1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7788" y="4107750"/>
            <a:ext cx="1604924" cy="213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7262" y="1216325"/>
            <a:ext cx="2064825" cy="213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231913" y="-291548"/>
            <a:ext cx="0" cy="86139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4"/>
          <p:cNvSpPr/>
          <p:nvPr/>
        </p:nvSpPr>
        <p:spPr>
          <a:xfrm>
            <a:off x="59691" y="5148388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50644" y="6075925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59691" y="3293314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50644" y="4220851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64729" y="2365777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64729" y="510703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55682" y="1438240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2577025" y="386900"/>
            <a:ext cx="9158400" cy="24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SPARCLE</a:t>
            </a: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 the Subfamily Protein Architecture Labeling Engine, is a resource for the functional characterization and labeling of protein sequences that have been grouped by their </a:t>
            </a:r>
            <a:r>
              <a:rPr lang="en-DE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characteristic conserved domain architecture</a:t>
            </a: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domain architecture is defined as the sequential order of conserved domains in a protein sequence.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600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Conserved domains can be clustered into </a:t>
            </a:r>
            <a:r>
              <a:rPr lang="en-DE" sz="160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superfamilies</a:t>
            </a:r>
            <a:r>
              <a:rPr lang="en-DE" sz="1600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 that generate over-lapping annotations on the same protein </a:t>
            </a:r>
            <a:endParaRPr sz="1600">
              <a:solidFill>
                <a:srgbClr val="32323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2323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600" b="1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Goal</a:t>
            </a:r>
            <a:r>
              <a:rPr lang="en-DE" sz="1600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: Develop Machine Learning methods to use curated architectures to apply names (and other information)  to un-curated architectures</a:t>
            </a:r>
            <a:endParaRPr sz="1600">
              <a:solidFill>
                <a:srgbClr val="32323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85075" y="4165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449325" y="50838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485075" y="31991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449325" y="22716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85075" y="41415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Inference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825" y="3580825"/>
            <a:ext cx="1651104" cy="298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774" y="3722350"/>
            <a:ext cx="5107951" cy="278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485075" y="1344050"/>
            <a:ext cx="2180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Input/processing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5"/>
          <p:cNvGrpSpPr/>
          <p:nvPr/>
        </p:nvGrpSpPr>
        <p:grpSpPr>
          <a:xfrm>
            <a:off x="50644" y="-291548"/>
            <a:ext cx="2445031" cy="8613900"/>
            <a:chOff x="50644" y="-291548"/>
            <a:chExt cx="2445031" cy="8613900"/>
          </a:xfrm>
        </p:grpSpPr>
        <p:cxnSp>
          <p:nvCxnSpPr>
            <p:cNvPr id="119" name="Google Shape;119;p15"/>
            <p:cNvCxnSpPr/>
            <p:nvPr/>
          </p:nvCxnSpPr>
          <p:spPr>
            <a:xfrm>
              <a:off x="231913" y="-291548"/>
              <a:ext cx="0" cy="861390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0" name="Google Shape;120;p15"/>
            <p:cNvSpPr/>
            <p:nvPr/>
          </p:nvSpPr>
          <p:spPr>
            <a:xfrm>
              <a:off x="59691" y="5148388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0644" y="6075925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9691" y="3293314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0644" y="4220851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4729" y="2365777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64729" y="510703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55682" y="1438240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485075" y="41650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DE" sz="2200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Goal</a:t>
              </a:r>
              <a:endPara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485075" y="508485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DE" sz="2200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Future Work</a:t>
              </a:r>
              <a:endPara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485075" y="412670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DE" sz="2200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Inference</a:t>
              </a:r>
              <a:endPara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485075" y="319915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DE" sz="2200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22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485075" y="227160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DE" sz="2200"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485075" y="505425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3" name="Google Shape;1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688" y="1357800"/>
            <a:ext cx="9391525" cy="27498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2594300" y="638975"/>
            <a:ext cx="664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Features:  SuperFamilies, Specific Architectures, Title Strings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: Curated Names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2973450" y="4634850"/>
            <a:ext cx="8358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Curated Names were manually reduced to decrease # categories and help in testing.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/ uninformative words in TitleStrings (articles, prepositions, “protein” etc.)  were eliminated prior to vectorization.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Input/Output Data organized into One-Hot encoded matrices and vectors (SentencePiece)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485075" y="1344050"/>
            <a:ext cx="2180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Input/processing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/>
        </p:nvSpPr>
        <p:spPr>
          <a:xfrm>
            <a:off x="3046550" y="890325"/>
            <a:ext cx="887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 of the features and outputs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2205600" y="1965900"/>
            <a:ext cx="9986400" cy="44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A: One-Hot encoding for features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size [48297] (Superfamilies, Specific CDs)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as curated name strings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B: Label encoding and Tokenization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size [450] (Superfamilies, Specific CDs, TitleStrings)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as curated name strings or tokenized vector (size: 60)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3219475" y="5235275"/>
            <a:ext cx="7213200" cy="372900"/>
            <a:chOff x="5229375" y="5963725"/>
            <a:chExt cx="7213200" cy="372900"/>
          </a:xfrm>
        </p:grpSpPr>
        <p:sp>
          <p:nvSpPr>
            <p:cNvPr id="145" name="Google Shape;145;p16"/>
            <p:cNvSpPr/>
            <p:nvPr/>
          </p:nvSpPr>
          <p:spPr>
            <a:xfrm>
              <a:off x="5229375" y="5963725"/>
              <a:ext cx="906300" cy="372900"/>
            </a:xfrm>
            <a:prstGeom prst="rect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6135675" y="5963725"/>
              <a:ext cx="639300" cy="372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6774975" y="5963725"/>
              <a:ext cx="5667600" cy="372900"/>
            </a:xfrm>
            <a:prstGeom prst="rect">
              <a:avLst/>
            </a:prstGeom>
            <a:solidFill>
              <a:srgbClr val="569C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6"/>
          <p:cNvGrpSpPr/>
          <p:nvPr/>
        </p:nvGrpSpPr>
        <p:grpSpPr>
          <a:xfrm>
            <a:off x="50644" y="-291548"/>
            <a:ext cx="2445031" cy="8613900"/>
            <a:chOff x="50644" y="-291548"/>
            <a:chExt cx="2445031" cy="8613900"/>
          </a:xfrm>
        </p:grpSpPr>
        <p:cxnSp>
          <p:nvCxnSpPr>
            <p:cNvPr id="149" name="Google Shape;149;p16"/>
            <p:cNvCxnSpPr/>
            <p:nvPr/>
          </p:nvCxnSpPr>
          <p:spPr>
            <a:xfrm>
              <a:off x="231913" y="-291548"/>
              <a:ext cx="0" cy="861390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0" name="Google Shape;150;p16"/>
            <p:cNvSpPr/>
            <p:nvPr/>
          </p:nvSpPr>
          <p:spPr>
            <a:xfrm>
              <a:off x="59691" y="5148388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50644" y="6075925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59691" y="3293314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50644" y="4220851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64729" y="2365777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4729" y="510703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5682" y="1438240"/>
              <a:ext cx="339000" cy="3348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485075" y="41650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DE" sz="2200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Goal</a:t>
              </a:r>
              <a:endPara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485075" y="508485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DE" sz="2200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Future Work</a:t>
              </a:r>
              <a:endPara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485075" y="412670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DE" sz="2200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Inference</a:t>
              </a:r>
              <a:endPara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6"/>
            <p:cNvSpPr txBox="1"/>
            <p:nvPr/>
          </p:nvSpPr>
          <p:spPr>
            <a:xfrm>
              <a:off x="485075" y="319915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DE" sz="2200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22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485075" y="227160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DE" sz="2200">
                  <a:solidFill>
                    <a:srgbClr val="999999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sz="2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6"/>
            <p:cNvSpPr txBox="1"/>
            <p:nvPr/>
          </p:nvSpPr>
          <p:spPr>
            <a:xfrm>
              <a:off x="485075" y="5054250"/>
              <a:ext cx="201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6"/>
          <p:cNvSpPr txBox="1"/>
          <p:nvPr/>
        </p:nvSpPr>
        <p:spPr>
          <a:xfrm>
            <a:off x="485075" y="1344050"/>
            <a:ext cx="2180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Input/processing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17"/>
          <p:cNvCxnSpPr/>
          <p:nvPr/>
        </p:nvCxnSpPr>
        <p:spPr>
          <a:xfrm>
            <a:off x="231913" y="-291548"/>
            <a:ext cx="0" cy="86139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17"/>
          <p:cNvSpPr/>
          <p:nvPr/>
        </p:nvSpPr>
        <p:spPr>
          <a:xfrm>
            <a:off x="59691" y="5148388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50644" y="6075925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59691" y="3293314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50644" y="4220851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64729" y="2365777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64729" y="510703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55682" y="1438240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485075" y="4165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485075" y="50542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485075" y="3293325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485075" y="31991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485075" y="22716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437363" y="42208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Inference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7691" y="939700"/>
            <a:ext cx="4544310" cy="573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/>
        </p:nvSpPr>
        <p:spPr>
          <a:xfrm>
            <a:off x="2495675" y="305950"/>
            <a:ext cx="7647600" cy="6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●"/>
            </a:pPr>
            <a:r>
              <a:rPr lang="en-DE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Interpretability and Transparency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●"/>
            </a:pPr>
            <a:r>
              <a:rPr lang="en-DE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 Data Handling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●"/>
            </a:pPr>
            <a:r>
              <a:rPr lang="en-DE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Reveals Feature Importance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●"/>
            </a:pPr>
            <a:r>
              <a:rPr lang="en-DE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Non-Linear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Relationships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485075" y="1344050"/>
            <a:ext cx="2180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Input/processing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231913" y="-291548"/>
            <a:ext cx="0" cy="86139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18"/>
          <p:cNvSpPr/>
          <p:nvPr/>
        </p:nvSpPr>
        <p:spPr>
          <a:xfrm>
            <a:off x="59691" y="5148388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50644" y="6075925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59691" y="3293314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50644" y="4220851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64729" y="2365777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64729" y="510703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55682" y="1438240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485075" y="4165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485075" y="50879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520825" y="32297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485075" y="22716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485075" y="22716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485075" y="41879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Inference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400" y="152400"/>
            <a:ext cx="6283088" cy="65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 txBox="1"/>
          <p:nvPr/>
        </p:nvSpPr>
        <p:spPr>
          <a:xfrm>
            <a:off x="2495675" y="845500"/>
            <a:ext cx="35748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Perfect match: &gt;32%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2495675" y="209500"/>
            <a:ext cx="31176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485075" y="1344050"/>
            <a:ext cx="2180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Input/processing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19"/>
          <p:cNvCxnSpPr/>
          <p:nvPr/>
        </p:nvCxnSpPr>
        <p:spPr>
          <a:xfrm>
            <a:off x="231913" y="-291548"/>
            <a:ext cx="0" cy="86139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19"/>
          <p:cNvSpPr/>
          <p:nvPr/>
        </p:nvSpPr>
        <p:spPr>
          <a:xfrm>
            <a:off x="59691" y="5148388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50644" y="6075925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59691" y="3293314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50644" y="4220851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64729" y="2365777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64729" y="510703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55682" y="1438240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85075" y="4165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485075" y="1344050"/>
            <a:ext cx="2180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Input/processing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485075" y="50950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485075" y="32471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485075" y="23124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485075" y="22716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485075" y="41471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Inference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12478125" y="939700"/>
            <a:ext cx="7983000" cy="25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matching algorithms can help identify similar but non-identical text output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 Fuzzwuzzy ratios, Jaccard similarity)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 matches may or may not be biologically significant (such as Domains of Unknown function with similar names)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can help identify words to remove from text-based features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9"/>
          <p:cNvPicPr preferRelativeResize="0"/>
          <p:nvPr/>
        </p:nvPicPr>
        <p:blipFill rotWithShape="1">
          <a:blip r:embed="rId3">
            <a:alphaModFix/>
          </a:blip>
          <a:srcRect l="7663"/>
          <a:stretch/>
        </p:blipFill>
        <p:spPr>
          <a:xfrm>
            <a:off x="6070475" y="123700"/>
            <a:ext cx="5998799" cy="199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454" y="2227950"/>
            <a:ext cx="6925820" cy="17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9"/>
          <p:cNvSpPr txBox="1"/>
          <p:nvPr/>
        </p:nvSpPr>
        <p:spPr>
          <a:xfrm>
            <a:off x="2495675" y="1240550"/>
            <a:ext cx="35748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match: 39%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2495675" y="209500"/>
            <a:ext cx="31176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2495675" y="711900"/>
            <a:ext cx="357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Perfect match: &gt;32%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5">
            <a:alphaModFix/>
          </a:blip>
          <a:srcRect r="7089"/>
          <a:stretch/>
        </p:blipFill>
        <p:spPr>
          <a:xfrm>
            <a:off x="6423575" y="4013686"/>
            <a:ext cx="5575274" cy="2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20"/>
          <p:cNvCxnSpPr/>
          <p:nvPr/>
        </p:nvCxnSpPr>
        <p:spPr>
          <a:xfrm>
            <a:off x="231913" y="-291548"/>
            <a:ext cx="0" cy="86139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p20"/>
          <p:cNvSpPr/>
          <p:nvPr/>
        </p:nvSpPr>
        <p:spPr>
          <a:xfrm>
            <a:off x="59691" y="5148388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50644" y="6075925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59691" y="3293314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50644" y="4220851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64729" y="2365777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64729" y="510703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55682" y="1438240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485075" y="4165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0"/>
          <p:cNvSpPr txBox="1"/>
          <p:nvPr/>
        </p:nvSpPr>
        <p:spPr>
          <a:xfrm>
            <a:off x="434700" y="50879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513700" y="32297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485075" y="22716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485075" y="22716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485075" y="41879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2748825" y="268900"/>
            <a:ext cx="8812800" cy="3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for training/testing 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Sparse data (many architectures only have rare superfamilies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Large number of categories and some inconsistencies in Curated names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DE" sz="1800">
                <a:solidFill>
                  <a:schemeClr val="dk1"/>
                </a:solidFill>
              </a:rPr>
              <a:t>While most super superfamilies occur in very few Architectures, others can occur many times in both curated and uncurated Architectures.</a:t>
            </a:r>
            <a:endParaRPr sz="1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DE" sz="1800">
                <a:solidFill>
                  <a:schemeClr val="dk1"/>
                </a:solidFill>
              </a:rPr>
              <a:t>Architectures with frequently occurring superfamilies can hopefully be leveraged to auto-name numerous related architectures. </a:t>
            </a:r>
            <a:endParaRPr sz="1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300" y="3588125"/>
            <a:ext cx="4059749" cy="30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475" y="3628125"/>
            <a:ext cx="4281449" cy="30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 txBox="1"/>
          <p:nvPr/>
        </p:nvSpPr>
        <p:spPr>
          <a:xfrm>
            <a:off x="485075" y="1344050"/>
            <a:ext cx="2180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Input/processing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21"/>
          <p:cNvCxnSpPr/>
          <p:nvPr/>
        </p:nvCxnSpPr>
        <p:spPr>
          <a:xfrm>
            <a:off x="231913" y="-291548"/>
            <a:ext cx="0" cy="86139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21"/>
          <p:cNvSpPr/>
          <p:nvPr/>
        </p:nvSpPr>
        <p:spPr>
          <a:xfrm>
            <a:off x="59691" y="5148388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50644" y="6075925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59691" y="3293314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50644" y="4220851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64729" y="2365777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64729" y="510703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55682" y="1438240"/>
            <a:ext cx="339000" cy="334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485075" y="4165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485075" y="50542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485075" y="41267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Inference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485075" y="31991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485075" y="227160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3471825" y="471600"/>
            <a:ext cx="8316900" cy="47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Standardized/generic target names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all the information / knowledge about every domain model to create a corpus.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this corpus, we can generate word embedding for every single domain model.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we can create biologically meaningful vectors for the specificArch and superfamilyArch.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other ML methods and employ better validation methods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 optimization: change “opt” variable to use different regressors.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“Ridge regression” (opt=ridge), a linear model with performance score R² = 0.25.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fastest, but would love to evaluate other methods.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choice and filtering of input features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limiting text to informative strings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Curator inspection of proposed names for uncurated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485075" y="5054250"/>
            <a:ext cx="20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485075" y="1344050"/>
            <a:ext cx="2180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DE"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Input/processing</a:t>
            </a: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735</Words>
  <Application>Microsoft Macintosh PowerPoint</Application>
  <PresentationFormat>Widescreen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Verdana</vt:lpstr>
      <vt:lpstr>Office Theme</vt:lpstr>
      <vt:lpstr>SPARCLE Curation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SPARCLE Curation</dc:title>
  <cp:lastModifiedBy>Franziska-Marie Ahrend</cp:lastModifiedBy>
  <cp:revision>1</cp:revision>
  <dcterms:modified xsi:type="dcterms:W3CDTF">2024-03-01T19:00:51Z</dcterms:modified>
</cp:coreProperties>
</file>